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90" r:id="rId3"/>
    <p:sldId id="291" r:id="rId4"/>
    <p:sldId id="292" r:id="rId5"/>
    <p:sldId id="293" r:id="rId6"/>
    <p:sldId id="294" r:id="rId7"/>
    <p:sldId id="295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595" y="-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585E36-1937-49F3-BDCB-69C0262ACFA5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A0AA3-7727-4871-82BD-4DD9E66C4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33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9441C5-13AD-48DE-9B27-3F7F994D40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B7F8F50-554D-44A7-9AF8-71D2522E0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457F62-CE1E-4B07-9DBD-CC7A2357CC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E908E1A-94A0-4B54-8E9C-B09F5AF24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17BA8F-B273-4484-8464-5F58F5B96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2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0210FE-DD80-4FEA-B8BF-04F8F49BB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2DEAEA-3B4F-46E2-922C-BB55F1A4AC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5D08387-489A-4092-BC58-42061803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31CD64-DBE5-466C-BF30-18BEAD06F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1A661B-87CC-49D6-995D-C4A64612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5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0C0992D-6517-44C4-8AB8-F7BC81614B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B085304-5600-4D68-AF94-69FA9B7B1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9FB1B01-3A49-447F-9F19-AA7580368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95141B-66FB-4200-A9EC-9E216ABB6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ED74A7-AD27-47E4-9500-6A6B5797A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96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C8022A-D3DB-4457-9F46-4A0DDB16F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2DE9DFE-3CC6-4B6C-991B-F78CFB68B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D666A2-861C-418F-89E1-7D515D335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C3B196-2225-47E8-8757-86507483B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0CD7EB-C2E3-4A80-89B7-7C36499D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3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6707FB-C1F5-4444-979D-91B968B06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5639422-342A-48EB-8D14-DEB3FE9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077B31-E4DF-4C16-967C-01E2517C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4EC2FF5-9FF6-4577-B2D8-8C528CE83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7A910DD-A457-4E80-ABDC-EF7CD8E5A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9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C632EA-6535-44EB-8FFC-4C3CE2FD8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1CF549-1D6E-4A82-A794-8C1C8F879E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05BCA5-B9A5-4C34-99E9-06D0EF1B7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98FF9E-B9F4-40D1-9503-61DA1CED9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F07048-CA20-4CE6-88DB-C5A403A3C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7ACDF7F-DD89-4286-A357-C6F332697B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7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37C8C-011C-4065-980F-FCC1BE64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94E2C9-F7AD-4299-AAE1-B9E3B0168F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B5AEA31-47A8-43D0-BA3C-DF1083BCD2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1521529-8FB6-4DF8-BB44-F8F0A6E5CB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220454D-5B45-4CF9-ABB9-7FEAEEBE89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382B805-9C5E-4E1B-9879-23BAA0546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BCFD430-76A6-41E9-8C2F-D7AF03CDC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AB20C8A-7D40-4B06-B9A2-7AFFFC053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413F7E-E9B8-40F8-AEBC-F4A366C4F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67D2B35-F35E-4866-A4F8-53C89558C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AF71CB0-8927-4A92-A628-DF22669D0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67E30B5-EC29-47E5-BC9D-930BD1EDB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8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2F39D8B-EDDC-492B-BD77-5D8C491F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65ACA2-CF8F-435C-A942-BE9A0BD9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36AB8C5-71D7-4BA5-B3EA-EB3F95B54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124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E63EA8-DE7E-4BB8-8FA7-8D1D203E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C5BBDF2-D29D-4D5D-B78C-E8E27105C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697CAF6-A6F4-479D-8C3B-C0BD7919DE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4CC933E-684C-4749-B729-8B071BA1A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FFEB41E-E764-47CA-8051-7F6738624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0AD0830-5A41-4B6B-892F-9EDA82941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3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309637-030A-425E-A8CF-AB554F396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29B94D4-BF2E-4C58-B9C0-5437B52E2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C3395CE-AE9C-41D9-AC92-2187B4BD29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F24797-72AA-4418-8DD8-0D479CF9C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C04658-A70D-4C80-BAB9-7B4BED80B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50A9310-08AC-4273-9864-0EC7931D1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0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BBC540F-4205-411D-9CC5-FD7EAAFB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5BC491-517A-4C90-AD6C-D6DEC599F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B709BB4-B101-4928-B512-F798867481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982D-369C-4E36-A854-231A588B154D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DB69BF-C3C9-4637-9695-14C034E6DF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AC48C4-0F45-4915-9CC1-ADDB2E2A69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9A33-A068-4AF8-99AE-8074EC086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7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9267" y="2821682"/>
            <a:ext cx="9144000" cy="62692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Relative Clauses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3169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545"/>
    </mc:Choice>
    <mc:Fallback xmlns="">
      <p:transition spd="slow" advTm="12354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who/ what/ which</a:t>
            </a:r>
            <a:endParaRPr lang="en-US" dirty="0"/>
          </a:p>
          <a:p>
            <a:pPr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>
                <a:solidFill>
                  <a:srgbClr val="FF0000"/>
                </a:solidFill>
              </a:rPr>
              <a:t>clause is a part of a sentence. A relative clause tells us which person or thing (or what kind of person or thing) the speaker means: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woman </a:t>
            </a:r>
            <a:r>
              <a:rPr lang="en-US" b="1" dirty="0"/>
              <a:t>who lives next door</a:t>
            </a:r>
            <a:r>
              <a:rPr lang="en-US" dirty="0"/>
              <a:t> ... (‘who lives next door’ tells us which woman</a:t>
            </a:r>
            <a:r>
              <a:rPr lang="en-US" dirty="0" smtClean="0"/>
              <a:t>)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People </a:t>
            </a:r>
            <a:r>
              <a:rPr lang="en-US" b="1" dirty="0"/>
              <a:t>who live in the country</a:t>
            </a:r>
            <a:r>
              <a:rPr lang="en-US" dirty="0"/>
              <a:t>. </a:t>
            </a: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090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who/ what/ which</a:t>
            </a: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We </a:t>
            </a:r>
            <a:r>
              <a:rPr lang="en-US" dirty="0">
                <a:solidFill>
                  <a:srgbClr val="FF0000"/>
                </a:solidFill>
              </a:rPr>
              <a:t>use </a:t>
            </a:r>
            <a:r>
              <a:rPr lang="en-US" b="1" dirty="0">
                <a:solidFill>
                  <a:srgbClr val="FF0000"/>
                </a:solidFill>
              </a:rPr>
              <a:t>who</a:t>
            </a:r>
            <a:r>
              <a:rPr lang="en-US" dirty="0">
                <a:solidFill>
                  <a:srgbClr val="FF0000"/>
                </a:solidFill>
              </a:rPr>
              <a:t> in a relative clause when we are talking about people (not things):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woman </a:t>
            </a:r>
            <a:r>
              <a:rPr lang="en-US" b="1" dirty="0"/>
              <a:t>who lives next door</a:t>
            </a:r>
            <a:r>
              <a:rPr lang="en-US" dirty="0"/>
              <a:t> is a doctor</a:t>
            </a:r>
            <a:r>
              <a:rPr lang="en-US" dirty="0" smtClean="0"/>
              <a:t>.    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We </a:t>
            </a:r>
            <a:r>
              <a:rPr lang="en-US" dirty="0"/>
              <a:t>know a lot of people </a:t>
            </a:r>
            <a:r>
              <a:rPr lang="en-US" b="1" dirty="0"/>
              <a:t>who live in the country</a:t>
            </a:r>
            <a:r>
              <a:rPr lang="en-US" dirty="0"/>
              <a:t>.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An </a:t>
            </a:r>
            <a:r>
              <a:rPr lang="en-US" dirty="0"/>
              <a:t>architect is someone </a:t>
            </a:r>
            <a:r>
              <a:rPr lang="en-US" b="1" dirty="0"/>
              <a:t>who designs buildings</a:t>
            </a:r>
            <a:r>
              <a:rPr lang="en-US" dirty="0"/>
              <a:t>.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What </a:t>
            </a:r>
            <a:r>
              <a:rPr lang="en-US" dirty="0"/>
              <a:t>was the name of the person </a:t>
            </a:r>
            <a:r>
              <a:rPr lang="en-US" b="1" dirty="0"/>
              <a:t>who phoned you</a:t>
            </a:r>
            <a:r>
              <a:rPr lang="en-US" dirty="0"/>
              <a:t>?</a:t>
            </a:r>
          </a:p>
          <a:p>
            <a:pPr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72905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who/ what/ which</a:t>
            </a: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You can also use that (instead of who), but you can’t use which with people:</a:t>
            </a:r>
            <a:r>
              <a:rPr lang="en-US" dirty="0"/>
              <a:t> </a:t>
            </a:r>
          </a:p>
          <a:p>
            <a:pPr marL="342900" lvl="0" indent="-342900" algn="l">
              <a:lnSpc>
                <a:spcPct val="150000"/>
              </a:lnSpc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woman</a:t>
            </a:r>
            <a:r>
              <a:rPr lang="en-US" b="1" dirty="0"/>
              <a:t> that lives next door </a:t>
            </a:r>
            <a:r>
              <a:rPr lang="en-US" dirty="0"/>
              <a:t>is a doctor</a:t>
            </a:r>
            <a:r>
              <a:rPr lang="en-US" b="1" dirty="0"/>
              <a:t>. </a:t>
            </a:r>
            <a:endParaRPr lang="en-US" b="1" dirty="0" smtClean="0"/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When </a:t>
            </a:r>
            <a:r>
              <a:rPr lang="en-US" dirty="0">
                <a:solidFill>
                  <a:srgbClr val="FF0000"/>
                </a:solidFill>
              </a:rPr>
              <a:t>we are talking about things, we use that or which (not who) in a relative clause: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Where </a:t>
            </a:r>
            <a:r>
              <a:rPr lang="en-US" dirty="0"/>
              <a:t>is the cheese (</a:t>
            </a:r>
            <a:r>
              <a:rPr lang="en-US" b="1" dirty="0"/>
              <a:t>that/ which</a:t>
            </a:r>
            <a:r>
              <a:rPr lang="en-US" dirty="0"/>
              <a:t>) was in the fridge. </a:t>
            </a:r>
            <a:r>
              <a:rPr lang="en-US" b="1" dirty="0"/>
              <a:t> 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I </a:t>
            </a:r>
            <a:r>
              <a:rPr lang="en-US" dirty="0"/>
              <a:t>don’t like stories </a:t>
            </a:r>
            <a:r>
              <a:rPr lang="en-US" b="1" dirty="0"/>
              <a:t>that have unhappy </a:t>
            </a:r>
            <a:r>
              <a:rPr lang="en-US" b="1" dirty="0" smtClean="0"/>
              <a:t>endings.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Barbara </a:t>
            </a:r>
            <a:r>
              <a:rPr lang="en-US" dirty="0"/>
              <a:t>works for a company </a:t>
            </a:r>
            <a:r>
              <a:rPr lang="en-US" b="1" dirty="0"/>
              <a:t>that makes furniture</a:t>
            </a:r>
            <a:r>
              <a:rPr lang="en-US" dirty="0"/>
              <a:t> </a:t>
            </a:r>
            <a:r>
              <a:rPr lang="en-US" b="1" dirty="0"/>
              <a:t>. 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machine </a:t>
            </a:r>
            <a:r>
              <a:rPr lang="en-US" b="1" dirty="0"/>
              <a:t>that broke down</a:t>
            </a:r>
            <a:r>
              <a:rPr lang="en-US" dirty="0"/>
              <a:t> is working again</a:t>
            </a:r>
            <a:r>
              <a:rPr lang="en-US" b="1" dirty="0"/>
              <a:t>. </a:t>
            </a:r>
            <a:endParaRPr lang="en-US" dirty="0"/>
          </a:p>
          <a:p>
            <a:pPr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7521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 fontScale="92500"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</a:t>
            </a:r>
            <a:r>
              <a:rPr lang="en-US" b="1" dirty="0" smtClean="0"/>
              <a:t>whose/ whom/ where</a:t>
            </a:r>
            <a:endParaRPr lang="en-US" dirty="0"/>
          </a:p>
          <a:p>
            <a:pPr algn="l">
              <a:lnSpc>
                <a:spcPct val="150000"/>
              </a:lnSpc>
            </a:pPr>
            <a:r>
              <a:rPr lang="en-US" b="1" dirty="0">
                <a:solidFill>
                  <a:schemeClr val="accent1"/>
                </a:solidFill>
              </a:rPr>
              <a:t>Whose</a:t>
            </a:r>
            <a:endParaRPr lang="en-US" dirty="0">
              <a:solidFill>
                <a:schemeClr val="accent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We use </a:t>
            </a:r>
            <a:r>
              <a:rPr lang="en-US" b="1" dirty="0">
                <a:solidFill>
                  <a:srgbClr val="FF0000"/>
                </a:solidFill>
              </a:rPr>
              <a:t>whose</a:t>
            </a:r>
            <a:r>
              <a:rPr lang="en-US" dirty="0">
                <a:solidFill>
                  <a:srgbClr val="FF0000"/>
                </a:solidFill>
              </a:rPr>
              <a:t> in relative clauses instead of his/her/their: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We </a:t>
            </a:r>
            <a:r>
              <a:rPr lang="en-US" dirty="0"/>
              <a:t>saw some people   </a:t>
            </a:r>
            <a:r>
              <a:rPr lang="en-US" b="1" dirty="0"/>
              <a:t>whose</a:t>
            </a:r>
            <a:r>
              <a:rPr lang="en-US" dirty="0"/>
              <a:t>   car had broken down.  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In the above example, two sentences where combined using whose: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We </a:t>
            </a:r>
            <a:r>
              <a:rPr lang="en-US" dirty="0"/>
              <a:t>saw some people  -  </a:t>
            </a:r>
            <a:r>
              <a:rPr lang="en-US" b="1" dirty="0"/>
              <a:t>their</a:t>
            </a:r>
            <a:r>
              <a:rPr lang="en-US" dirty="0"/>
              <a:t>  car had broken down.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rgbClr val="FF0000"/>
                </a:solidFill>
              </a:rPr>
              <a:t>We use </a:t>
            </a:r>
            <a:r>
              <a:rPr lang="en-US" b="1" dirty="0">
                <a:solidFill>
                  <a:srgbClr val="FF0000"/>
                </a:solidFill>
              </a:rPr>
              <a:t>whose</a:t>
            </a:r>
            <a:r>
              <a:rPr lang="en-US" dirty="0">
                <a:solidFill>
                  <a:srgbClr val="FF0000"/>
                </a:solidFill>
              </a:rPr>
              <a:t> mostly for people: 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A </a:t>
            </a:r>
            <a:r>
              <a:rPr lang="en-US" dirty="0"/>
              <a:t>widow is a woman </a:t>
            </a:r>
            <a:r>
              <a:rPr lang="en-US" b="1" dirty="0"/>
              <a:t>whose husband is dead</a:t>
            </a:r>
            <a:r>
              <a:rPr lang="en-US" dirty="0"/>
              <a:t>.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I </a:t>
            </a:r>
            <a:r>
              <a:rPr lang="en-US" dirty="0"/>
              <a:t>met someone </a:t>
            </a:r>
            <a:r>
              <a:rPr lang="en-US" b="1" dirty="0"/>
              <a:t>whose brother I went to school with</a:t>
            </a:r>
            <a:r>
              <a:rPr lang="en-US" dirty="0"/>
              <a:t>.</a:t>
            </a:r>
          </a:p>
          <a:p>
            <a:pPr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7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</a:t>
            </a:r>
            <a:r>
              <a:rPr lang="en-US" b="1" dirty="0"/>
              <a:t>whose/ whom/ </a:t>
            </a:r>
            <a:r>
              <a:rPr lang="en-US" b="1" dirty="0" smtClean="0"/>
              <a:t>where</a:t>
            </a:r>
            <a:endParaRPr lang="en-US" dirty="0"/>
          </a:p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Whom</a:t>
            </a:r>
            <a:endParaRPr lang="en-US" dirty="0">
              <a:solidFill>
                <a:schemeClr val="accent1"/>
              </a:solidFill>
            </a:endParaRPr>
          </a:p>
          <a:p>
            <a:pPr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Whom </a:t>
            </a:r>
            <a:r>
              <a:rPr lang="en-US" dirty="0">
                <a:solidFill>
                  <a:srgbClr val="FF0000"/>
                </a:solidFill>
              </a:rPr>
              <a:t>is possible instead of who when it is the object of the verb in the relative clause: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woman </a:t>
            </a:r>
            <a:r>
              <a:rPr lang="en-US" b="1" dirty="0"/>
              <a:t>whom I wanted to see</a:t>
            </a:r>
            <a:r>
              <a:rPr lang="en-US" dirty="0"/>
              <a:t> was away.  </a:t>
            </a:r>
            <a:r>
              <a:rPr lang="en-US" dirty="0" smtClean="0"/>
              <a:t>(I wanted to see her)</a:t>
            </a:r>
            <a:endParaRPr lang="en-US" dirty="0"/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people </a:t>
            </a:r>
            <a:r>
              <a:rPr lang="en-US" b="1" dirty="0"/>
              <a:t>with whom I work</a:t>
            </a:r>
            <a:r>
              <a:rPr lang="en-US" dirty="0"/>
              <a:t> are very nice.</a:t>
            </a:r>
          </a:p>
          <a:p>
            <a:pPr lvl="0"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84417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8113" y="346730"/>
            <a:ext cx="11519451" cy="626924"/>
          </a:xfrm>
        </p:spPr>
        <p:txBody>
          <a:bodyPr>
            <a:no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Relative </a:t>
            </a:r>
            <a:r>
              <a:rPr lang="en-US" sz="4400" b="1" u="sng" dirty="0" smtClean="0">
                <a:solidFill>
                  <a:srgbClr val="FF0000"/>
                </a:solidFill>
              </a:rPr>
              <a:t>Clauses</a:t>
            </a:r>
            <a:endParaRPr lang="en-US" sz="4400" b="1" u="sng" dirty="0">
              <a:solidFill>
                <a:schemeClr val="accent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7055F44B-9916-4F97-B069-8E5729B66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8807" y="1158844"/>
            <a:ext cx="11157445" cy="5467897"/>
          </a:xfrm>
          <a:noFill/>
          <a:ln>
            <a:noFill/>
          </a:ln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                                                 Clauses </a:t>
            </a:r>
            <a:r>
              <a:rPr lang="en-US" b="1" dirty="0"/>
              <a:t>with </a:t>
            </a:r>
            <a:r>
              <a:rPr lang="en-US" b="1" dirty="0"/>
              <a:t>whose/ whom/ </a:t>
            </a:r>
            <a:r>
              <a:rPr lang="en-US" b="1" dirty="0" smtClean="0"/>
              <a:t>where</a:t>
            </a:r>
            <a:endParaRPr lang="en-US" dirty="0"/>
          </a:p>
          <a:p>
            <a:pPr algn="l">
              <a:lnSpc>
                <a:spcPct val="150000"/>
              </a:lnSpc>
            </a:pPr>
            <a:r>
              <a:rPr lang="en-US" b="1" dirty="0" smtClean="0">
                <a:solidFill>
                  <a:schemeClr val="accent1"/>
                </a:solidFill>
              </a:rPr>
              <a:t>Where</a:t>
            </a:r>
            <a:endParaRPr lang="en-US" dirty="0">
              <a:solidFill>
                <a:schemeClr val="accent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rgbClr val="FF0000"/>
                </a:solidFill>
              </a:rPr>
              <a:t>You </a:t>
            </a:r>
            <a:r>
              <a:rPr lang="en-US" dirty="0">
                <a:solidFill>
                  <a:srgbClr val="FF0000"/>
                </a:solidFill>
              </a:rPr>
              <a:t>can use where in a relative clause to talk about a place: 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The </a:t>
            </a:r>
            <a:r>
              <a:rPr lang="en-US" dirty="0"/>
              <a:t>restaurant  </a:t>
            </a:r>
            <a:r>
              <a:rPr lang="en-US" b="1" dirty="0"/>
              <a:t>where  we had dinner </a:t>
            </a:r>
            <a:r>
              <a:rPr lang="en-US" dirty="0"/>
              <a:t>was near the airport. 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I </a:t>
            </a:r>
            <a:r>
              <a:rPr lang="en-US" dirty="0"/>
              <a:t>recently went back to </a:t>
            </a:r>
            <a:r>
              <a:rPr lang="en-US" b="1" dirty="0"/>
              <a:t>the town where I grew up</a:t>
            </a:r>
            <a:r>
              <a:rPr lang="en-US" dirty="0"/>
              <a:t>.</a:t>
            </a:r>
          </a:p>
          <a:p>
            <a:pPr lvl="0" algn="l">
              <a:lnSpc>
                <a:spcPct val="150000"/>
              </a:lnSpc>
            </a:pPr>
            <a:r>
              <a:rPr lang="en-US" dirty="0" smtClean="0"/>
              <a:t>-  I </a:t>
            </a:r>
            <a:r>
              <a:rPr lang="en-US" dirty="0"/>
              <a:t>would like to live in a place </a:t>
            </a:r>
            <a:r>
              <a:rPr lang="en-US" b="1" dirty="0"/>
              <a:t>where there is plenty of sunshine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  <a:p>
            <a:pPr lvl="0" algn="l">
              <a:lnSpc>
                <a:spcPct val="150000"/>
              </a:lnSpc>
            </a:pPr>
            <a:endParaRPr lang="en-US" dirty="0" smtClean="0">
              <a:solidFill>
                <a:srgbClr val="FF0000"/>
              </a:solidFill>
            </a:endParaRPr>
          </a:p>
          <a:p>
            <a:pPr algn="l"/>
            <a:endParaRPr lang="en-US" dirty="0" smtClean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270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866"/>
    </mc:Choice>
    <mc:Fallback xmlns="">
      <p:transition spd="slow" advTm="7486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DF3ECB-1561-498E-803D-6AB9BEE9D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148" y="3711886"/>
            <a:ext cx="9144000" cy="626924"/>
          </a:xfrm>
        </p:spPr>
        <p:txBody>
          <a:bodyPr>
            <a:noAutofit/>
          </a:bodyPr>
          <a:lstStyle/>
          <a:p>
            <a:r>
              <a:rPr lang="en-US" sz="166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66431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58"/>
    </mc:Choice>
    <mc:Fallback xmlns="">
      <p:transition spd="slow" advTm="19758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1.1|20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3533</TotalTime>
  <Words>459</Words>
  <Application>Microsoft Office PowerPoint</Application>
  <PresentationFormat>مخصص</PresentationFormat>
  <Paragraphs>49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Relative Clauses</vt:lpstr>
      <vt:lpstr>Relative Clauses</vt:lpstr>
      <vt:lpstr>Relative Clauses</vt:lpstr>
      <vt:lpstr>Relative Clauses</vt:lpstr>
      <vt:lpstr>Relative Clauses</vt:lpstr>
      <vt:lpstr>Relative Clauses</vt:lpstr>
      <vt:lpstr>Relative Clauses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Future Tense</dc:title>
  <dc:creator>Zakariya Oraibi</dc:creator>
  <cp:lastModifiedBy>Zakariya Oraibi</cp:lastModifiedBy>
  <cp:revision>206</cp:revision>
  <dcterms:created xsi:type="dcterms:W3CDTF">2020-04-13T11:20:24Z</dcterms:created>
  <dcterms:modified xsi:type="dcterms:W3CDTF">2021-06-27T10:08:51Z</dcterms:modified>
</cp:coreProperties>
</file>